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Black"/>
      <p:bold r:id="rId25"/>
      <p:boldItalic r:id="rId26"/>
    </p:embeddedFont>
    <p:embeddedFont>
      <p:font typeface="Roboto"/>
      <p:regular r:id="rId27"/>
      <p:bold r:id="rId28"/>
      <p:italic r:id="rId29"/>
      <p:boldItalic r:id="rId30"/>
    </p:embeddedFont>
    <p:embeddedFont>
      <p:font typeface="Caveat"/>
      <p:regular r:id="rId31"/>
      <p:bold r:id="rId32"/>
    </p:embeddedFont>
    <p:embeddedFont>
      <p:font typeface="Lato"/>
      <p:regular r:id="rId33"/>
      <p:bold r:id="rId34"/>
      <p:italic r:id="rId35"/>
      <p:boldItalic r:id="rId36"/>
    </p:embeddedFont>
    <p:embeddedFont>
      <p:font typeface="Gill Sans"/>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3" roundtripDataSignature="AMtx7mgPRexabOew+rATL95WLMvMo+50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lack-boldItalic.fntdata"/><Relationship Id="rId25" Type="http://schemas.openxmlformats.org/officeDocument/2006/relationships/font" Target="fonts/RobotoBlack-bold.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Caveat-bold.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GillSans-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Gill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1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1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p:nvPr>
            <p:ph idx="2" type="sldImg"/>
          </p:nvPr>
        </p:nvSpPr>
        <p:spPr>
          <a:xfrm>
            <a:off x="381300" y="685800"/>
            <a:ext cx="6096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1782544be_0_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g331782544be_0_3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1782544be_0_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331782544be_0_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1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p:nvPr>
            <p:ph idx="2" type="sldImg"/>
          </p:nvPr>
        </p:nvSpPr>
        <p:spPr>
          <a:xfrm>
            <a:off x="381000" y="685801"/>
            <a:ext cx="6096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8:notes"/>
          <p:cNvSpPr txBox="1"/>
          <p:nvPr>
            <p:ph idx="1" type="body"/>
          </p:nvPr>
        </p:nvSpPr>
        <p:spPr>
          <a:xfrm>
            <a:off x="685800" y="4343401"/>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 name="Google Shape;72;p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 name="Google Shape;83;p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1" name="Google Shape;5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4" name="Google Shape;5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3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p3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8" name="Google Shape;5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 name="Shape 13"/>
        <p:cNvGrpSpPr/>
        <p:nvPr/>
      </p:nvGrpSpPr>
      <p:grpSpPr>
        <a:xfrm>
          <a:off x="0" y="0"/>
          <a:ext cx="0" cy="0"/>
          <a:chOff x="0" y="0"/>
          <a:chExt cx="0" cy="0"/>
        </a:xfrm>
      </p:grpSpPr>
      <p:sp>
        <p:nvSpPr>
          <p:cNvPr id="14" name="Google Shape;14;p21"/>
          <p:cNvSpPr txBox="1"/>
          <p:nvPr>
            <p:ph type="title"/>
          </p:nvPr>
        </p:nvSpPr>
        <p:spPr>
          <a:xfrm>
            <a:off x="2486748" y="2375140"/>
            <a:ext cx="4170600" cy="63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000">
                <a:solidFill>
                  <a:srgbClr val="18919B"/>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1"/>
          <p:cNvSpPr txBox="1"/>
          <p:nvPr>
            <p:ph idx="11" type="ftr"/>
          </p:nvPr>
        </p:nvSpPr>
        <p:spPr>
          <a:xfrm>
            <a:off x="285800" y="4722624"/>
            <a:ext cx="986700" cy="201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1" sz="1100" u="none" cap="none" strike="noStrike">
                <a:solidFill>
                  <a:srgbClr val="18919B"/>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2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 name="Shape 22"/>
        <p:cNvGrpSpPr/>
        <p:nvPr/>
      </p:nvGrpSpPr>
      <p:grpSpPr>
        <a:xfrm>
          <a:off x="0" y="0"/>
          <a:ext cx="0" cy="0"/>
          <a:chOff x="0" y="0"/>
          <a:chExt cx="0" cy="0"/>
        </a:xfrm>
      </p:grpSpPr>
      <p:sp>
        <p:nvSpPr>
          <p:cNvPr id="23" name="Google Shape;23;p23"/>
          <p:cNvSpPr txBox="1"/>
          <p:nvPr>
            <p:ph type="title"/>
          </p:nvPr>
        </p:nvSpPr>
        <p:spPr>
          <a:xfrm>
            <a:off x="2486748" y="2375140"/>
            <a:ext cx="4170600" cy="63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000">
                <a:solidFill>
                  <a:srgbClr val="18919B"/>
                </a:solidFill>
                <a:latin typeface="Gill Sans"/>
                <a:ea typeface="Gill Sans"/>
                <a:cs typeface="Gill Sans"/>
                <a:sym typeface="Gill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3"/>
          <p:cNvSpPr txBox="1"/>
          <p:nvPr>
            <p:ph idx="1" type="body"/>
          </p:nvPr>
        </p:nvSpPr>
        <p:spPr>
          <a:xfrm>
            <a:off x="573469" y="1418645"/>
            <a:ext cx="7997100" cy="24027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13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5" name="Google Shape;25;p23"/>
          <p:cNvSpPr txBox="1"/>
          <p:nvPr>
            <p:ph idx="11" type="ftr"/>
          </p:nvPr>
        </p:nvSpPr>
        <p:spPr>
          <a:xfrm>
            <a:off x="285800" y="4722624"/>
            <a:ext cx="986700" cy="201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1" sz="1100" u="none" cap="none" strike="noStrike">
                <a:solidFill>
                  <a:srgbClr val="18919B"/>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2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 name="Google Shape;27;p2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ocs.google.com/spreadsheets/d/1Dy9IzVRnp_uLvYgnmuBtcgQmxFCtMTR9y00lcRKjDx4/edit?gid=1924166946#gid=192416694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lookerstudio.google.com/reporting/1ba6faf7-9ede-47c7-bd31-1c6bf1169a37" TargetMode="Externa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
          <p:cNvPicPr preferRelativeResize="0"/>
          <p:nvPr/>
        </p:nvPicPr>
        <p:blipFill rotWithShape="1">
          <a:blip r:embed="rId3">
            <a:alphaModFix/>
          </a:blip>
          <a:srcRect b="0" l="0" r="0" t="0"/>
          <a:stretch/>
        </p:blipFill>
        <p:spPr>
          <a:xfrm>
            <a:off x="0" y="0"/>
            <a:ext cx="9144003" cy="5143513"/>
          </a:xfrm>
          <a:prstGeom prst="rect">
            <a:avLst/>
          </a:prstGeom>
          <a:noFill/>
          <a:ln>
            <a:noFill/>
          </a:ln>
        </p:spPr>
      </p:pic>
      <p:sp>
        <p:nvSpPr>
          <p:cNvPr id="66" name="Google Shape;66;p1"/>
          <p:cNvSpPr txBox="1"/>
          <p:nvPr/>
        </p:nvSpPr>
        <p:spPr>
          <a:xfrm>
            <a:off x="3792125" y="799800"/>
            <a:ext cx="51159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Open Sans"/>
                <a:ea typeface="Open Sans"/>
                <a:cs typeface="Open Sans"/>
                <a:sym typeface="Open Sans"/>
              </a:rPr>
              <a:t>Portofolio – Intensive Bootcamp</a:t>
            </a:r>
            <a:endParaRPr b="1" i="0" sz="2300" u="none" cap="none" strike="noStrike">
              <a:solidFill>
                <a:srgbClr val="000000"/>
              </a:solidFill>
              <a:latin typeface="Open Sans"/>
              <a:ea typeface="Open Sans"/>
              <a:cs typeface="Open Sans"/>
              <a:sym typeface="Open Sans"/>
            </a:endParaRPr>
          </a:p>
        </p:txBody>
      </p:sp>
      <p:sp>
        <p:nvSpPr>
          <p:cNvPr id="67" name="Google Shape;67;p1"/>
          <p:cNvSpPr txBox="1"/>
          <p:nvPr/>
        </p:nvSpPr>
        <p:spPr>
          <a:xfrm>
            <a:off x="3792125" y="1575500"/>
            <a:ext cx="5115900" cy="1916700"/>
          </a:xfrm>
          <a:prstGeom prst="rect">
            <a:avLst/>
          </a:prstGeom>
          <a:noFill/>
          <a:ln>
            <a:noFill/>
          </a:ln>
        </p:spPr>
        <p:txBody>
          <a:bodyPr anchorCtr="0" anchor="t" bIns="91425" lIns="91425" spcFirstLastPara="1" rIns="91425" wrap="square" tIns="91425">
            <a:noAutofit/>
          </a:bodyPr>
          <a:lstStyle/>
          <a:p>
            <a:pPr indent="0" lvl="0" marL="0" marR="0" rtl="0" algn="l">
              <a:lnSpc>
                <a:spcPct val="70000"/>
              </a:lnSpc>
              <a:spcBef>
                <a:spcPts val="0"/>
              </a:spcBef>
              <a:spcAft>
                <a:spcPts val="0"/>
              </a:spcAft>
              <a:buClr>
                <a:srgbClr val="000000"/>
              </a:buClr>
              <a:buSzPts val="6000"/>
              <a:buFont typeface="Arial"/>
              <a:buNone/>
            </a:pPr>
            <a:r>
              <a:rPr b="0" i="0" lang="en" sz="6000" u="none" cap="none" strike="noStrike">
                <a:solidFill>
                  <a:srgbClr val="FFFFFF"/>
                </a:solidFill>
                <a:latin typeface="Roboto Black"/>
                <a:ea typeface="Roboto Black"/>
                <a:cs typeface="Roboto Black"/>
                <a:sym typeface="Roboto Black"/>
              </a:rPr>
              <a:t>Data Visualization</a:t>
            </a:r>
            <a:endParaRPr b="0" i="0" sz="6000" u="none" cap="none" strike="noStrike">
              <a:solidFill>
                <a:srgbClr val="FFFFFF"/>
              </a:solidFill>
              <a:latin typeface="Roboto Black"/>
              <a:ea typeface="Roboto Black"/>
              <a:cs typeface="Roboto Black"/>
              <a:sym typeface="Roboto Black"/>
            </a:endParaRPr>
          </a:p>
        </p:txBody>
      </p:sp>
      <p:sp>
        <p:nvSpPr>
          <p:cNvPr id="68" name="Google Shape;68;p1"/>
          <p:cNvSpPr txBox="1"/>
          <p:nvPr/>
        </p:nvSpPr>
        <p:spPr>
          <a:xfrm>
            <a:off x="3461600" y="3812800"/>
            <a:ext cx="61878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Open Sans"/>
                <a:ea typeface="Open Sans"/>
                <a:cs typeface="Open Sans"/>
                <a:sym typeface="Open Sans"/>
              </a:rPr>
              <a:t>Owner: </a:t>
            </a:r>
            <a:r>
              <a:rPr b="1" lang="en" sz="2000">
                <a:solidFill>
                  <a:srgbClr val="FFFFFF"/>
                </a:solidFill>
                <a:latin typeface="Open Sans"/>
                <a:ea typeface="Open Sans"/>
                <a:cs typeface="Open Sans"/>
                <a:sym typeface="Open Sans"/>
              </a:rPr>
              <a:t>Mochammad Azriel Rizky Syahputra</a:t>
            </a:r>
            <a:endParaRPr b="0" i="0" sz="2300" u="none" cap="none" strike="noStrike">
              <a:solidFill>
                <a:srgbClr val="000000"/>
              </a:solidFill>
              <a:latin typeface="Open Sans"/>
              <a:ea typeface="Open Sans"/>
              <a:cs typeface="Open Sans"/>
              <a:sym typeface="Open Sans"/>
            </a:endParaRPr>
          </a:p>
        </p:txBody>
      </p:sp>
      <p:sp>
        <p:nvSpPr>
          <p:cNvPr id="69" name="Google Shape;69;p1"/>
          <p:cNvSpPr txBox="1"/>
          <p:nvPr/>
        </p:nvSpPr>
        <p:spPr>
          <a:xfrm>
            <a:off x="3792125" y="4412750"/>
            <a:ext cx="51159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2CC"/>
                </a:highlight>
                <a:latin typeface="Arial"/>
                <a:ea typeface="Arial"/>
                <a:cs typeface="Arial"/>
                <a:sym typeface="Arial"/>
              </a:rPr>
              <a:t>Build your skill and portfolio via myskill.id/bootcamp </a:t>
            </a:r>
            <a:endParaRPr b="0" i="0" sz="1400" u="none" cap="none" strike="noStrike">
              <a:solidFill>
                <a:srgbClr val="000000"/>
              </a:solidFill>
              <a:highlight>
                <a:srgbClr val="FFF2CC"/>
              </a:highlight>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0"/>
          <p:cNvSpPr txBox="1"/>
          <p:nvPr>
            <p:ph type="title"/>
          </p:nvPr>
        </p:nvSpPr>
        <p:spPr>
          <a:xfrm>
            <a:off x="1628575" y="2099075"/>
            <a:ext cx="6444000" cy="997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 sz="3200">
                <a:solidFill>
                  <a:schemeClr val="lt1"/>
                </a:solidFill>
                <a:highlight>
                  <a:srgbClr val="18919B"/>
                </a:highlight>
                <a:latin typeface="Roboto"/>
                <a:ea typeface="Roboto"/>
                <a:cs typeface="Roboto"/>
                <a:sym typeface="Roboto"/>
              </a:rPr>
              <a:t>Main Task #2: Data Storytelling</a:t>
            </a:r>
            <a:endParaRPr sz="3200">
              <a:solidFill>
                <a:schemeClr val="lt1"/>
              </a:solidFill>
              <a:highlight>
                <a:srgbClr val="18919B"/>
              </a:highlight>
              <a:latin typeface="Roboto"/>
              <a:ea typeface="Roboto"/>
              <a:cs typeface="Roboto"/>
              <a:sym typeface="Roboto"/>
            </a:endParaRPr>
          </a:p>
          <a:p>
            <a:pPr indent="0" lvl="0" marL="12700" rtl="0" algn="ctr">
              <a:lnSpc>
                <a:spcPct val="100000"/>
              </a:lnSpc>
              <a:spcBef>
                <a:spcPts val="0"/>
              </a:spcBef>
              <a:spcAft>
                <a:spcPts val="0"/>
              </a:spcAft>
              <a:buSzPts val="1400"/>
              <a:buNone/>
            </a:pPr>
            <a:r>
              <a:rPr lang="en" sz="3200">
                <a:highlight>
                  <a:schemeClr val="lt1"/>
                </a:highlight>
                <a:latin typeface="Roboto"/>
                <a:ea typeface="Roboto"/>
                <a:cs typeface="Roboto"/>
                <a:sym typeface="Roboto"/>
              </a:rPr>
              <a:t>Example</a:t>
            </a:r>
            <a:endParaRPr sz="3200">
              <a:solidFill>
                <a:srgbClr val="18919B"/>
              </a:solidFill>
              <a:highlight>
                <a:schemeClr val="lt1"/>
              </a:highlight>
              <a:latin typeface="Roboto"/>
              <a:ea typeface="Roboto"/>
              <a:cs typeface="Roboto"/>
              <a:sym typeface="Roboto"/>
            </a:endParaRPr>
          </a:p>
        </p:txBody>
      </p:sp>
      <p:sp>
        <p:nvSpPr>
          <p:cNvPr id="123" name="Google Shape;123;p10"/>
          <p:cNvSpPr txBox="1"/>
          <p:nvPr>
            <p:ph idx="11" type="ftr"/>
          </p:nvPr>
        </p:nvSpPr>
        <p:spPr>
          <a:xfrm>
            <a:off x="285800" y="4722625"/>
            <a:ext cx="1471800" cy="1764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1628575" y="2099075"/>
            <a:ext cx="6444000" cy="997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 sz="3200">
                <a:solidFill>
                  <a:schemeClr val="lt1"/>
                </a:solidFill>
                <a:highlight>
                  <a:srgbClr val="18919B"/>
                </a:highlight>
                <a:latin typeface="Roboto"/>
                <a:ea typeface="Roboto"/>
                <a:cs typeface="Roboto"/>
                <a:sym typeface="Roboto"/>
              </a:rPr>
              <a:t>Main Task #2</a:t>
            </a:r>
            <a:endParaRPr sz="3200">
              <a:solidFill>
                <a:schemeClr val="lt1"/>
              </a:solidFill>
              <a:highlight>
                <a:srgbClr val="18919B"/>
              </a:highlight>
              <a:latin typeface="Roboto"/>
              <a:ea typeface="Roboto"/>
              <a:cs typeface="Roboto"/>
              <a:sym typeface="Roboto"/>
            </a:endParaRPr>
          </a:p>
          <a:p>
            <a:pPr indent="0" lvl="0" marL="12700" rtl="0" algn="ctr">
              <a:lnSpc>
                <a:spcPct val="100000"/>
              </a:lnSpc>
              <a:spcBef>
                <a:spcPts val="0"/>
              </a:spcBef>
              <a:spcAft>
                <a:spcPts val="0"/>
              </a:spcAft>
              <a:buSzPts val="1400"/>
              <a:buNone/>
            </a:pPr>
            <a:r>
              <a:rPr lang="en" sz="3200">
                <a:highlight>
                  <a:schemeClr val="lt1"/>
                </a:highlight>
                <a:latin typeface="Roboto"/>
                <a:ea typeface="Roboto"/>
                <a:cs typeface="Roboto"/>
                <a:sym typeface="Roboto"/>
              </a:rPr>
              <a:t>Refresher</a:t>
            </a:r>
            <a:endParaRPr sz="3200">
              <a:solidFill>
                <a:srgbClr val="18919B"/>
              </a:solidFill>
              <a:highlight>
                <a:schemeClr val="lt1"/>
              </a:highlight>
              <a:latin typeface="Roboto"/>
              <a:ea typeface="Roboto"/>
              <a:cs typeface="Roboto"/>
              <a:sym typeface="Roboto"/>
            </a:endParaRPr>
          </a:p>
        </p:txBody>
      </p:sp>
      <p:sp>
        <p:nvSpPr>
          <p:cNvPr id="129" name="Google Shape;129;p11"/>
          <p:cNvSpPr txBox="1"/>
          <p:nvPr>
            <p:ph idx="11" type="ftr"/>
          </p:nvPr>
        </p:nvSpPr>
        <p:spPr>
          <a:xfrm>
            <a:off x="285800" y="4722625"/>
            <a:ext cx="1471800" cy="1764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Lato"/>
                <a:ea typeface="Lato"/>
                <a:cs typeface="Lato"/>
                <a:sym typeface="Lato"/>
              </a:rPr>
              <a:t>Storytelling in General</a:t>
            </a:r>
            <a:endParaRPr b="1">
              <a:latin typeface="Lato"/>
              <a:ea typeface="Lato"/>
              <a:cs typeface="Lato"/>
              <a:sym typeface="Lato"/>
            </a:endParaRPr>
          </a:p>
        </p:txBody>
      </p:sp>
      <p:pic>
        <p:nvPicPr>
          <p:cNvPr id="135" name="Google Shape;135;p12"/>
          <p:cNvPicPr preferRelativeResize="0"/>
          <p:nvPr/>
        </p:nvPicPr>
        <p:blipFill rotWithShape="1">
          <a:blip r:embed="rId3">
            <a:alphaModFix/>
          </a:blip>
          <a:srcRect b="0" l="0" r="0" t="0"/>
          <a:stretch/>
        </p:blipFill>
        <p:spPr>
          <a:xfrm>
            <a:off x="2033725" y="789125"/>
            <a:ext cx="5287950" cy="4049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Lato"/>
                <a:ea typeface="Lato"/>
                <a:cs typeface="Lato"/>
                <a:sym typeface="Lato"/>
              </a:rPr>
              <a:t>Structure: Storyline</a:t>
            </a:r>
            <a:endParaRPr b="1">
              <a:latin typeface="Lato"/>
              <a:ea typeface="Lato"/>
              <a:cs typeface="Lato"/>
              <a:sym typeface="Lato"/>
            </a:endParaRPr>
          </a:p>
        </p:txBody>
      </p:sp>
      <p:cxnSp>
        <p:nvCxnSpPr>
          <p:cNvPr id="141" name="Google Shape;141;p13"/>
          <p:cNvCxnSpPr/>
          <p:nvPr/>
        </p:nvCxnSpPr>
        <p:spPr>
          <a:xfrm>
            <a:off x="527350" y="4353175"/>
            <a:ext cx="8141100" cy="0"/>
          </a:xfrm>
          <a:prstGeom prst="straightConnector1">
            <a:avLst/>
          </a:prstGeom>
          <a:noFill/>
          <a:ln cap="flat" cmpd="sng" w="28575">
            <a:solidFill>
              <a:srgbClr val="999999"/>
            </a:solidFill>
            <a:prstDash val="solid"/>
            <a:round/>
            <a:headEnd len="sm" w="sm" type="none"/>
            <a:tailEnd len="sm" w="sm" type="none"/>
          </a:ln>
        </p:spPr>
      </p:cxnSp>
      <p:sp>
        <p:nvSpPr>
          <p:cNvPr id="142" name="Google Shape;142;p13"/>
          <p:cNvSpPr/>
          <p:nvPr/>
        </p:nvSpPr>
        <p:spPr>
          <a:xfrm>
            <a:off x="1054250" y="1089875"/>
            <a:ext cx="1767600" cy="322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3"/>
          <p:cNvSpPr/>
          <p:nvPr/>
        </p:nvSpPr>
        <p:spPr>
          <a:xfrm>
            <a:off x="2965788" y="1089875"/>
            <a:ext cx="3042900" cy="322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3"/>
          <p:cNvSpPr/>
          <p:nvPr/>
        </p:nvSpPr>
        <p:spPr>
          <a:xfrm>
            <a:off x="6152625" y="1089875"/>
            <a:ext cx="1767600" cy="3229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3"/>
          <p:cNvSpPr txBox="1"/>
          <p:nvPr/>
        </p:nvSpPr>
        <p:spPr>
          <a:xfrm>
            <a:off x="1054275" y="1049950"/>
            <a:ext cx="1767600" cy="85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BEGINNING</a:t>
            </a:r>
            <a:endParaRPr b="0" i="0" sz="1400" u="none" cap="none" strike="noStrike">
              <a:solidFill>
                <a:srgbClr val="000000"/>
              </a:solidFill>
              <a:latin typeface="Lato"/>
              <a:ea typeface="Lato"/>
              <a:cs typeface="Lato"/>
              <a:sym typeface="Lato"/>
            </a:endParaRPr>
          </a:p>
        </p:txBody>
      </p:sp>
      <p:sp>
        <p:nvSpPr>
          <p:cNvPr id="146" name="Google Shape;146;p13"/>
          <p:cNvSpPr txBox="1"/>
          <p:nvPr/>
        </p:nvSpPr>
        <p:spPr>
          <a:xfrm>
            <a:off x="2959275" y="1049950"/>
            <a:ext cx="3042900" cy="85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MIDDLE</a:t>
            </a:r>
            <a:endParaRPr b="0" i="0" sz="1400" u="none" cap="none" strike="noStrike">
              <a:solidFill>
                <a:srgbClr val="000000"/>
              </a:solidFill>
              <a:latin typeface="Lato"/>
              <a:ea typeface="Lato"/>
              <a:cs typeface="Lato"/>
              <a:sym typeface="Lato"/>
            </a:endParaRPr>
          </a:p>
        </p:txBody>
      </p:sp>
      <p:sp>
        <p:nvSpPr>
          <p:cNvPr id="147" name="Google Shape;147;p13"/>
          <p:cNvSpPr txBox="1"/>
          <p:nvPr/>
        </p:nvSpPr>
        <p:spPr>
          <a:xfrm>
            <a:off x="6152625" y="1049950"/>
            <a:ext cx="1767600" cy="85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END</a:t>
            </a:r>
            <a:endParaRPr b="0" i="0" sz="1400" u="none" cap="none" strike="noStrike">
              <a:solidFill>
                <a:srgbClr val="000000"/>
              </a:solidFill>
              <a:latin typeface="Lato"/>
              <a:ea typeface="Lato"/>
              <a:cs typeface="Lato"/>
              <a:sym typeface="Lato"/>
            </a:endParaRPr>
          </a:p>
        </p:txBody>
      </p:sp>
      <p:sp>
        <p:nvSpPr>
          <p:cNvPr id="148" name="Google Shape;148;p13"/>
          <p:cNvSpPr txBox="1"/>
          <p:nvPr/>
        </p:nvSpPr>
        <p:spPr>
          <a:xfrm>
            <a:off x="578350" y="4421150"/>
            <a:ext cx="8141100" cy="85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Time</a:t>
            </a:r>
            <a:endParaRPr b="0" i="0" sz="1400" u="none" cap="none" strike="noStrike">
              <a:solidFill>
                <a:srgbClr val="000000"/>
              </a:solidFill>
              <a:latin typeface="Lato"/>
              <a:ea typeface="Lato"/>
              <a:cs typeface="Lato"/>
              <a:sym typeface="Lato"/>
            </a:endParaRPr>
          </a:p>
        </p:txBody>
      </p:sp>
      <p:sp>
        <p:nvSpPr>
          <p:cNvPr id="149" name="Google Shape;149;p13"/>
          <p:cNvSpPr/>
          <p:nvPr/>
        </p:nvSpPr>
        <p:spPr>
          <a:xfrm>
            <a:off x="1446050" y="2099100"/>
            <a:ext cx="1029000" cy="522900"/>
          </a:xfrm>
          <a:prstGeom prst="rect">
            <a:avLst/>
          </a:prstGeom>
          <a:solidFill>
            <a:srgbClr val="1891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Lato"/>
                <a:ea typeface="Lato"/>
                <a:cs typeface="Lato"/>
                <a:sym typeface="Lato"/>
              </a:rPr>
              <a:t>PROBLEM/</a:t>
            </a:r>
            <a:endParaRPr b="0" i="0" sz="1000" u="none" cap="none" strike="noStrike">
              <a:solidFill>
                <a:srgbClr val="FFFFF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Lato"/>
                <a:ea typeface="Lato"/>
                <a:cs typeface="Lato"/>
                <a:sym typeface="Lato"/>
              </a:rPr>
              <a:t>CURRENT SITUATION</a:t>
            </a:r>
            <a:endParaRPr b="0" i="0" sz="1000" u="none" cap="none" strike="noStrike">
              <a:solidFill>
                <a:srgbClr val="FFFFFF"/>
              </a:solidFill>
              <a:latin typeface="Lato"/>
              <a:ea typeface="Lato"/>
              <a:cs typeface="Lato"/>
              <a:sym typeface="Lato"/>
            </a:endParaRPr>
          </a:p>
        </p:txBody>
      </p:sp>
      <p:sp>
        <p:nvSpPr>
          <p:cNvPr id="150" name="Google Shape;150;p13"/>
          <p:cNvSpPr/>
          <p:nvPr/>
        </p:nvSpPr>
        <p:spPr>
          <a:xfrm>
            <a:off x="3937563" y="2099100"/>
            <a:ext cx="1029000" cy="522900"/>
          </a:xfrm>
          <a:prstGeom prst="rect">
            <a:avLst/>
          </a:prstGeom>
          <a:solidFill>
            <a:srgbClr val="1891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Lato"/>
                <a:ea typeface="Lato"/>
                <a:cs typeface="Lato"/>
                <a:sym typeface="Lato"/>
              </a:rPr>
              <a:t>FINDINGS</a:t>
            </a:r>
            <a:endParaRPr b="0" i="0" sz="1000" u="none" cap="none" strike="noStrike">
              <a:solidFill>
                <a:srgbClr val="FFFFFF"/>
              </a:solidFill>
              <a:latin typeface="Lato"/>
              <a:ea typeface="Lato"/>
              <a:cs typeface="Lato"/>
              <a:sym typeface="Lato"/>
            </a:endParaRPr>
          </a:p>
        </p:txBody>
      </p:sp>
      <p:sp>
        <p:nvSpPr>
          <p:cNvPr id="151" name="Google Shape;151;p13"/>
          <p:cNvSpPr/>
          <p:nvPr/>
        </p:nvSpPr>
        <p:spPr>
          <a:xfrm>
            <a:off x="6331650" y="2099100"/>
            <a:ext cx="1418100" cy="522900"/>
          </a:xfrm>
          <a:prstGeom prst="rect">
            <a:avLst/>
          </a:prstGeom>
          <a:solidFill>
            <a:srgbClr val="18919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Lato"/>
                <a:ea typeface="Lato"/>
                <a:cs typeface="Lato"/>
                <a:sym typeface="Lato"/>
              </a:rPr>
              <a:t>RECOMMENDATION</a:t>
            </a:r>
            <a:endParaRPr b="0" i="0" sz="1000" u="none" cap="none" strike="noStrike">
              <a:solidFill>
                <a:srgbClr val="FFFFFF"/>
              </a:solidFill>
              <a:latin typeface="Lato"/>
              <a:ea typeface="Lato"/>
              <a:cs typeface="Lato"/>
              <a:sym typeface="Lato"/>
            </a:endParaRPr>
          </a:p>
        </p:txBody>
      </p:sp>
      <p:sp>
        <p:nvSpPr>
          <p:cNvPr id="152" name="Google Shape;152;p13"/>
          <p:cNvSpPr/>
          <p:nvPr/>
        </p:nvSpPr>
        <p:spPr>
          <a:xfrm>
            <a:off x="1423550" y="2902350"/>
            <a:ext cx="1029000" cy="5229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FINDINGS 1</a:t>
            </a:r>
            <a:endParaRPr b="1" i="0" sz="1000" u="none" cap="none" strike="noStrike">
              <a:solidFill>
                <a:schemeClr val="dk1"/>
              </a:solidFill>
              <a:latin typeface="Lato"/>
              <a:ea typeface="Lato"/>
              <a:cs typeface="Lato"/>
              <a:sym typeface="Lato"/>
            </a:endParaRPr>
          </a:p>
        </p:txBody>
      </p:sp>
      <p:sp>
        <p:nvSpPr>
          <p:cNvPr id="153" name="Google Shape;153;p13"/>
          <p:cNvSpPr/>
          <p:nvPr/>
        </p:nvSpPr>
        <p:spPr>
          <a:xfrm>
            <a:off x="3972725" y="2974375"/>
            <a:ext cx="1029000" cy="5229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FINDINGS 2</a:t>
            </a:r>
            <a:endParaRPr b="1" i="0" sz="1000" u="none" cap="none" strike="noStrike">
              <a:solidFill>
                <a:schemeClr val="dk1"/>
              </a:solidFill>
              <a:latin typeface="Lato"/>
              <a:ea typeface="Lato"/>
              <a:cs typeface="Lato"/>
              <a:sym typeface="Lato"/>
            </a:endParaRPr>
          </a:p>
        </p:txBody>
      </p:sp>
      <p:sp>
        <p:nvSpPr>
          <p:cNvPr id="154" name="Google Shape;154;p13"/>
          <p:cNvSpPr/>
          <p:nvPr/>
        </p:nvSpPr>
        <p:spPr>
          <a:xfrm>
            <a:off x="6327375" y="2974375"/>
            <a:ext cx="1418100" cy="5229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Lato"/>
                <a:ea typeface="Lato"/>
                <a:cs typeface="Lato"/>
                <a:sym typeface="Lato"/>
              </a:rPr>
              <a:t>CONCLUSION/RECOMMENDATION</a:t>
            </a:r>
            <a:endParaRPr b="1" i="0" sz="1000" u="none" cap="none" strike="noStrike">
              <a:solidFill>
                <a:schemeClr val="dk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Lato"/>
                <a:ea typeface="Lato"/>
                <a:cs typeface="Lato"/>
                <a:sym typeface="Lato"/>
              </a:rPr>
              <a:t>Structure: Ideas (in a Slide)</a:t>
            </a:r>
            <a:endParaRPr b="1">
              <a:latin typeface="Lato"/>
              <a:ea typeface="Lato"/>
              <a:cs typeface="Lato"/>
              <a:sym typeface="Lato"/>
            </a:endParaRPr>
          </a:p>
        </p:txBody>
      </p:sp>
      <p:sp>
        <p:nvSpPr>
          <p:cNvPr id="160" name="Google Shape;160;p14"/>
          <p:cNvSpPr/>
          <p:nvPr/>
        </p:nvSpPr>
        <p:spPr>
          <a:xfrm>
            <a:off x="425375" y="1039475"/>
            <a:ext cx="6611700" cy="12066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00000"/>
                </a:solidFill>
                <a:latin typeface="Lato"/>
                <a:ea typeface="Lato"/>
                <a:cs typeface="Lato"/>
                <a:sym typeface="Lato"/>
              </a:rPr>
              <a:t>Main Idea</a:t>
            </a:r>
            <a:endParaRPr b="1" i="0" sz="7200" u="none" cap="none" strike="noStrike">
              <a:solidFill>
                <a:srgbClr val="000000"/>
              </a:solidFill>
              <a:latin typeface="Lato"/>
              <a:ea typeface="Lato"/>
              <a:cs typeface="Lato"/>
              <a:sym typeface="Lato"/>
            </a:endParaRPr>
          </a:p>
        </p:txBody>
      </p:sp>
      <p:sp>
        <p:nvSpPr>
          <p:cNvPr id="161" name="Google Shape;161;p14"/>
          <p:cNvSpPr/>
          <p:nvPr/>
        </p:nvSpPr>
        <p:spPr>
          <a:xfrm>
            <a:off x="425375" y="2325325"/>
            <a:ext cx="6611700" cy="753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Lato"/>
                <a:ea typeface="Lato"/>
                <a:cs typeface="Lato"/>
                <a:sym typeface="Lato"/>
              </a:rPr>
              <a:t>Supporting Ideas</a:t>
            </a:r>
            <a:endParaRPr b="0" i="0" sz="3600" u="none" cap="none" strike="noStrike">
              <a:solidFill>
                <a:srgbClr val="000000"/>
              </a:solidFill>
              <a:latin typeface="Lato"/>
              <a:ea typeface="Lato"/>
              <a:cs typeface="Lato"/>
              <a:sym typeface="Lato"/>
            </a:endParaRPr>
          </a:p>
        </p:txBody>
      </p:sp>
      <p:sp>
        <p:nvSpPr>
          <p:cNvPr id="162" name="Google Shape;162;p14"/>
          <p:cNvSpPr/>
          <p:nvPr/>
        </p:nvSpPr>
        <p:spPr>
          <a:xfrm>
            <a:off x="425375" y="3157575"/>
            <a:ext cx="6611700" cy="753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Lato"/>
                <a:ea typeface="Lato"/>
                <a:cs typeface="Lato"/>
                <a:sym typeface="Lato"/>
              </a:rPr>
              <a:t>Elaboration</a:t>
            </a:r>
            <a:endParaRPr b="0" i="0" sz="3000" u="none" cap="none" strike="noStrike">
              <a:solidFill>
                <a:srgbClr val="000000"/>
              </a:solidFill>
              <a:latin typeface="Lato"/>
              <a:ea typeface="Lato"/>
              <a:cs typeface="Lato"/>
              <a:sym typeface="Lato"/>
            </a:endParaRPr>
          </a:p>
        </p:txBody>
      </p:sp>
      <p:sp>
        <p:nvSpPr>
          <p:cNvPr id="163" name="Google Shape;163;p14"/>
          <p:cNvSpPr/>
          <p:nvPr/>
        </p:nvSpPr>
        <p:spPr>
          <a:xfrm>
            <a:off x="425375" y="3989825"/>
            <a:ext cx="6611700" cy="753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1" lang="en" sz="3000" u="none" cap="none" strike="noStrike">
                <a:solidFill>
                  <a:srgbClr val="000000"/>
                </a:solidFill>
                <a:latin typeface="Lato"/>
                <a:ea typeface="Lato"/>
                <a:cs typeface="Lato"/>
                <a:sym typeface="Lato"/>
              </a:rPr>
              <a:t>Cliffhanger</a:t>
            </a:r>
            <a:endParaRPr b="1" i="1" sz="3000" u="none" cap="none" strike="noStrike">
              <a:solidFill>
                <a:srgbClr val="00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ph idx="11" type="ftr"/>
          </p:nvPr>
        </p:nvSpPr>
        <p:spPr>
          <a:xfrm>
            <a:off x="285800" y="4722624"/>
            <a:ext cx="986700" cy="3456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sp>
        <p:nvSpPr>
          <p:cNvPr id="169" name="Google Shape;169;p16"/>
          <p:cNvSpPr/>
          <p:nvPr/>
        </p:nvSpPr>
        <p:spPr>
          <a:xfrm>
            <a:off x="5430800" y="1872050"/>
            <a:ext cx="2381700" cy="268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p16"/>
          <p:cNvPicPr preferRelativeResize="0"/>
          <p:nvPr/>
        </p:nvPicPr>
        <p:blipFill rotWithShape="1">
          <a:blip r:embed="rId3">
            <a:alphaModFix/>
          </a:blip>
          <a:srcRect b="4229" l="0" r="0" t="4220"/>
          <a:stretch/>
        </p:blipFill>
        <p:spPr>
          <a:xfrm>
            <a:off x="2014450" y="1320713"/>
            <a:ext cx="5115404" cy="2697850"/>
          </a:xfrm>
          <a:prstGeom prst="rect">
            <a:avLst/>
          </a:prstGeom>
          <a:noFill/>
          <a:ln>
            <a:noFill/>
          </a:ln>
        </p:spPr>
      </p:pic>
      <p:sp>
        <p:nvSpPr>
          <p:cNvPr id="171" name="Google Shape;171;p16"/>
          <p:cNvSpPr txBox="1"/>
          <p:nvPr/>
        </p:nvSpPr>
        <p:spPr>
          <a:xfrm>
            <a:off x="150" y="3993025"/>
            <a:ext cx="9144000" cy="8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a:solidFill>
                  <a:schemeClr val="dk1"/>
                </a:solidFill>
                <a:latin typeface="Roboto"/>
                <a:ea typeface="Roboto"/>
                <a:cs typeface="Roboto"/>
                <a:sym typeface="Roboto"/>
              </a:rPr>
              <a:t>Kesimpulan</a:t>
            </a:r>
            <a:r>
              <a:rPr lang="en">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Tren penjualan ini menunjukkan adanya pola musiman yang dapat dimanfaatkan untuk perencanaan dan strategi pemasaran. Memahami pola ini dapat membantu dalam mengoptimalkan penjualan di kuartal-kuartal yang cenderung lebih rendah dan memaksimalkan keuntungan di kuartal-kuartal yang lebih tinggi.</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endParaRPr>
          </a:p>
        </p:txBody>
      </p:sp>
      <p:sp>
        <p:nvSpPr>
          <p:cNvPr id="172" name="Google Shape;172;p16"/>
          <p:cNvSpPr txBox="1"/>
          <p:nvPr/>
        </p:nvSpPr>
        <p:spPr>
          <a:xfrm>
            <a:off x="0" y="0"/>
            <a:ext cx="9144000" cy="11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Data menunjukkan tren penjualan per kuartal (Kua) dalam beberapa periode. Tren ini memberikan gambaran tentang bagaimana penjualan berfluktuasi dari waktu ke waktu.</a:t>
            </a:r>
            <a:endParaRPr sz="1200">
              <a:solidFill>
                <a:schemeClr val="dk1"/>
              </a:solidFill>
              <a:latin typeface="Roboto"/>
              <a:ea typeface="Roboto"/>
              <a:cs typeface="Roboto"/>
              <a:sym typeface="Roboto"/>
            </a:endParaRPr>
          </a:p>
          <a:p>
            <a:pPr indent="-304800" lvl="0" marL="457200" rtl="0" algn="l">
              <a:lnSpc>
                <a:spcPct val="115000"/>
              </a:lnSpc>
              <a:spcBef>
                <a:spcPts val="30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Pola Musiman</a:t>
            </a:r>
            <a:r>
              <a:rPr lang="en" sz="1200">
                <a:solidFill>
                  <a:schemeClr val="dk1"/>
                </a:solidFill>
                <a:latin typeface="Roboto"/>
                <a:ea typeface="Roboto"/>
                <a:cs typeface="Roboto"/>
                <a:sym typeface="Roboto"/>
              </a:rPr>
              <a:t>: Data menunjukkan pola yang konsisten di mana penjualan cenderung lebih rendah di kuartal pertama dan meningkat di kuartal ketiga setiap tahunnya. Ini mungkin menunjukkan adanya pola musiman dalam penjualan.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Stabilitas</a:t>
            </a:r>
            <a:r>
              <a:rPr lang="en" sz="1200">
                <a:solidFill>
                  <a:schemeClr val="dk1"/>
                </a:solidFill>
                <a:latin typeface="Roboto"/>
                <a:ea typeface="Roboto"/>
                <a:cs typeface="Roboto"/>
                <a:sym typeface="Roboto"/>
              </a:rPr>
              <a:t>: Meskipun ada fluktuasi, penjualan di kuartal ketiga relatif stabil di sekitar $3.201K dari tahun 2015 hingga 2017.</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31782544be_0_30"/>
          <p:cNvSpPr txBox="1"/>
          <p:nvPr>
            <p:ph idx="11" type="ftr"/>
          </p:nvPr>
        </p:nvSpPr>
        <p:spPr>
          <a:xfrm>
            <a:off x="285800" y="4722624"/>
            <a:ext cx="986700" cy="3456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sp>
        <p:nvSpPr>
          <p:cNvPr id="178" name="Google Shape;178;g331782544be_0_30"/>
          <p:cNvSpPr/>
          <p:nvPr/>
        </p:nvSpPr>
        <p:spPr>
          <a:xfrm>
            <a:off x="5430800" y="1872050"/>
            <a:ext cx="2381700" cy="268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g331782544be_0_30"/>
          <p:cNvPicPr preferRelativeResize="0"/>
          <p:nvPr/>
        </p:nvPicPr>
        <p:blipFill rotWithShape="1">
          <a:blip r:embed="rId3">
            <a:alphaModFix/>
          </a:blip>
          <a:srcRect b="806" l="0" r="0" t="816"/>
          <a:stretch/>
        </p:blipFill>
        <p:spPr>
          <a:xfrm>
            <a:off x="2014450" y="1320713"/>
            <a:ext cx="5115403" cy="2697850"/>
          </a:xfrm>
          <a:prstGeom prst="rect">
            <a:avLst/>
          </a:prstGeom>
          <a:noFill/>
          <a:ln>
            <a:noFill/>
          </a:ln>
        </p:spPr>
      </p:pic>
      <p:sp>
        <p:nvSpPr>
          <p:cNvPr id="180" name="Google Shape;180;g331782544be_0_30"/>
          <p:cNvSpPr txBox="1"/>
          <p:nvPr/>
        </p:nvSpPr>
        <p:spPr>
          <a:xfrm>
            <a:off x="150" y="3993025"/>
            <a:ext cx="9144000" cy="8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a:solidFill>
                  <a:schemeClr val="dk1"/>
                </a:solidFill>
                <a:latin typeface="Roboto"/>
                <a:ea typeface="Roboto"/>
                <a:cs typeface="Roboto"/>
                <a:sym typeface="Roboto"/>
              </a:rPr>
              <a:t>Kesimpulan</a:t>
            </a:r>
            <a:r>
              <a:rPr lang="en">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Data ini menunjukkan bahwa kategori Tech dan Office adalah penyumbang utama profit. Kategori Furn... meskipun memberikan kontribusi yang lebih kecil, tetap penting untuk diversifikasi produk. Analisis lebih lanjut dapat dilakukan untuk memahami mengapa kategori Tech dan Office begitu dominan dan bagaimana kategori lainnya dapat ditingkatkan.</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endParaRPr>
          </a:p>
        </p:txBody>
      </p:sp>
      <p:sp>
        <p:nvSpPr>
          <p:cNvPr id="181" name="Google Shape;181;g331782544be_0_30"/>
          <p:cNvSpPr txBox="1"/>
          <p:nvPr/>
        </p:nvSpPr>
        <p:spPr>
          <a:xfrm>
            <a:off x="0" y="0"/>
            <a:ext cx="9144000" cy="13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Data menunjukkan total profit yang dihasilkan berdasarkan kategori produk. Profit total terbagi dalam beberapa kategori utama.</a:t>
            </a:r>
            <a:endParaRPr sz="1200">
              <a:solidFill>
                <a:schemeClr val="dk1"/>
              </a:solidFill>
              <a:latin typeface="Roboto"/>
              <a:ea typeface="Roboto"/>
              <a:cs typeface="Roboto"/>
              <a:sym typeface="Roboto"/>
            </a:endParaRPr>
          </a:p>
          <a:p>
            <a:pPr indent="-304800" lvl="0" marL="457200" rtl="0" algn="l">
              <a:lnSpc>
                <a:spcPct val="115000"/>
              </a:lnSpc>
              <a:spcBef>
                <a:spcPts val="30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Tech</a:t>
            </a:r>
            <a:r>
              <a:rPr lang="en" sz="1200">
                <a:solidFill>
                  <a:schemeClr val="dk1"/>
                </a:solidFill>
                <a:latin typeface="Roboto"/>
                <a:ea typeface="Roboto"/>
                <a:cs typeface="Roboto"/>
                <a:sym typeface="Roboto"/>
              </a:rPr>
              <a:t>: Merupakan kategori dengan profit tertinggi, yaitu sebesar 145.454,95. Ini menunjukkan bahwa produk teknologi memberikan kontribusi yang signifikan terhadap keuntungan keseluruhan.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Office</a:t>
            </a:r>
            <a:r>
              <a:rPr lang="en" sz="1200">
                <a:solidFill>
                  <a:schemeClr val="dk1"/>
                </a:solidFill>
                <a:latin typeface="Roboto"/>
                <a:ea typeface="Roboto"/>
                <a:cs typeface="Roboto"/>
                <a:sym typeface="Roboto"/>
              </a:rPr>
              <a:t>: Menyusul dengan profit sebesar 122.490,8. Kategori ini juga memberikan kontribusi yang besar terhadap keuntungan, menunjukkan bahwa produk kantor memiliki permintaan yang tinggi.</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31782544be_0_16"/>
          <p:cNvSpPr txBox="1"/>
          <p:nvPr>
            <p:ph idx="11" type="ftr"/>
          </p:nvPr>
        </p:nvSpPr>
        <p:spPr>
          <a:xfrm>
            <a:off x="285800" y="4722624"/>
            <a:ext cx="986700" cy="3456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sp>
        <p:nvSpPr>
          <p:cNvPr id="187" name="Google Shape;187;g331782544be_0_16"/>
          <p:cNvSpPr/>
          <p:nvPr/>
        </p:nvSpPr>
        <p:spPr>
          <a:xfrm>
            <a:off x="5430800" y="1872050"/>
            <a:ext cx="2381700" cy="2688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g331782544be_0_16"/>
          <p:cNvPicPr preferRelativeResize="0"/>
          <p:nvPr/>
        </p:nvPicPr>
        <p:blipFill>
          <a:blip r:embed="rId3">
            <a:alphaModFix/>
          </a:blip>
          <a:stretch>
            <a:fillRect/>
          </a:stretch>
        </p:blipFill>
        <p:spPr>
          <a:xfrm>
            <a:off x="2014450" y="939713"/>
            <a:ext cx="5115403" cy="2697850"/>
          </a:xfrm>
          <a:prstGeom prst="rect">
            <a:avLst/>
          </a:prstGeom>
          <a:noFill/>
          <a:ln>
            <a:noFill/>
          </a:ln>
        </p:spPr>
      </p:pic>
      <p:sp>
        <p:nvSpPr>
          <p:cNvPr id="189" name="Google Shape;189;g331782544be_0_16"/>
          <p:cNvSpPr txBox="1"/>
          <p:nvPr/>
        </p:nvSpPr>
        <p:spPr>
          <a:xfrm>
            <a:off x="150" y="3612025"/>
            <a:ext cx="9144000" cy="111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a:solidFill>
                  <a:schemeClr val="dk1"/>
                </a:solidFill>
                <a:latin typeface="Roboto"/>
                <a:ea typeface="Roboto"/>
                <a:cs typeface="Roboto"/>
                <a:sym typeface="Roboto"/>
              </a:rPr>
              <a:t>Kesimpulan</a:t>
            </a:r>
            <a:r>
              <a:rPr lang="en">
                <a:solidFill>
                  <a:schemeClr val="dk1"/>
                </a:solidFill>
                <a:latin typeface="Roboto"/>
                <a:ea typeface="Roboto"/>
                <a:cs typeface="Roboto"/>
                <a:sym typeface="Roboto"/>
              </a:rPr>
              <a:t>: Data ini menunjukkan diversifikasi produk yang cukup luas, dengan penekanan pada produk kertas dan penyimpanan. Kebutuhan akan produk pendukung seperti binders, label, dan furnitur juga terlihat, meskipun data untuk beberapa kategori tidak lengkap. Ini bisa menjadi dasar untuk analisis lebih lanjut mengenai strategi inventaris dan penjualan.</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endParaRPr>
          </a:p>
        </p:txBody>
      </p:sp>
      <p:sp>
        <p:nvSpPr>
          <p:cNvPr id="190" name="Google Shape;190;g331782544be_0_16"/>
          <p:cNvSpPr txBox="1"/>
          <p:nvPr/>
        </p:nvSpPr>
        <p:spPr>
          <a:xfrm>
            <a:off x="0" y="0"/>
            <a:ext cx="9144000" cy="8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Data menunjukkan total kuantitas produk berdasarkan sub-kategori MasterData. Total keseluruhan produk adalah 37.873 unit.</a:t>
            </a:r>
            <a:endParaRPr sz="1200">
              <a:solidFill>
                <a:schemeClr val="dk1"/>
              </a:solidFill>
              <a:latin typeface="Roboto"/>
              <a:ea typeface="Roboto"/>
              <a:cs typeface="Roboto"/>
              <a:sym typeface="Roboto"/>
            </a:endParaRPr>
          </a:p>
          <a:p>
            <a:pPr indent="-304800" lvl="0" marL="457200" rtl="0" algn="l">
              <a:lnSpc>
                <a:spcPct val="115000"/>
              </a:lnSpc>
              <a:spcBef>
                <a:spcPts val="300"/>
              </a:spcBef>
              <a:spcAft>
                <a:spcPts val="0"/>
              </a:spcAft>
              <a:buClr>
                <a:schemeClr val="dk1"/>
              </a:buClr>
              <a:buSzPts val="1200"/>
              <a:buFont typeface="Roboto"/>
              <a:buAutoNum type="arabicPeriod"/>
            </a:pPr>
            <a:r>
              <a:rPr b="1" lang="en" sz="1200">
                <a:solidFill>
                  <a:schemeClr val="dk1"/>
                </a:solidFill>
                <a:latin typeface="Roboto"/>
                <a:ea typeface="Roboto"/>
                <a:cs typeface="Roboto"/>
                <a:sym typeface="Roboto"/>
              </a:rPr>
              <a:t>Paper</a:t>
            </a:r>
            <a:r>
              <a:rPr lang="en" sz="1200">
                <a:solidFill>
                  <a:schemeClr val="dk1"/>
                </a:solidFill>
                <a:latin typeface="Roboto"/>
                <a:ea typeface="Roboto"/>
                <a:cs typeface="Roboto"/>
                <a:sym typeface="Roboto"/>
              </a:rPr>
              <a:t>: Merupakan kategori dengan kuantitas tertinggi, yaitu 5.178 unit. Ini menunjukkan bahwa produk kertas memiliki permintaan yang tinggi.</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txBox="1"/>
          <p:nvPr>
            <p:ph type="title"/>
          </p:nvPr>
        </p:nvSpPr>
        <p:spPr>
          <a:xfrm>
            <a:off x="478075" y="700925"/>
            <a:ext cx="8315100" cy="3516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b="0" lang="en" sz="2200">
                <a:solidFill>
                  <a:schemeClr val="lt1"/>
                </a:solidFill>
                <a:highlight>
                  <a:srgbClr val="18919B"/>
                </a:highlight>
                <a:latin typeface="Roboto"/>
                <a:ea typeface="Roboto"/>
                <a:cs typeface="Roboto"/>
                <a:sym typeface="Roboto"/>
              </a:rPr>
              <a:t>There are</a:t>
            </a:r>
            <a:r>
              <a:rPr lang="en" sz="2200">
                <a:solidFill>
                  <a:schemeClr val="lt1"/>
                </a:solidFill>
                <a:highlight>
                  <a:srgbClr val="18919B"/>
                </a:highlight>
                <a:latin typeface="Roboto"/>
                <a:ea typeface="Roboto"/>
                <a:cs typeface="Roboto"/>
                <a:sym typeface="Roboto"/>
              </a:rPr>
              <a:t> 2 strategies</a:t>
            </a:r>
            <a:r>
              <a:rPr b="0" lang="en" sz="2200">
                <a:solidFill>
                  <a:schemeClr val="lt1"/>
                </a:solidFill>
                <a:highlight>
                  <a:srgbClr val="18919B"/>
                </a:highlight>
                <a:latin typeface="Roboto"/>
                <a:ea typeface="Roboto"/>
                <a:cs typeface="Roboto"/>
                <a:sym typeface="Roboto"/>
              </a:rPr>
              <a:t> to increase profits for this case </a:t>
            </a:r>
            <a:endParaRPr b="0" sz="2200">
              <a:solidFill>
                <a:schemeClr val="lt1"/>
              </a:solidFill>
              <a:highlight>
                <a:srgbClr val="18919B"/>
              </a:highlight>
              <a:latin typeface="Roboto"/>
              <a:ea typeface="Roboto"/>
              <a:cs typeface="Roboto"/>
              <a:sym typeface="Roboto"/>
            </a:endParaRPr>
          </a:p>
        </p:txBody>
      </p:sp>
      <p:sp>
        <p:nvSpPr>
          <p:cNvPr id="196" name="Google Shape;196;p17"/>
          <p:cNvSpPr txBox="1"/>
          <p:nvPr>
            <p:ph idx="11" type="ftr"/>
          </p:nvPr>
        </p:nvSpPr>
        <p:spPr>
          <a:xfrm>
            <a:off x="285800" y="4722624"/>
            <a:ext cx="986700" cy="3456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pic>
        <p:nvPicPr>
          <p:cNvPr id="197" name="Google Shape;197;p17"/>
          <p:cNvPicPr preferRelativeResize="0"/>
          <p:nvPr/>
        </p:nvPicPr>
        <p:blipFill rotWithShape="1">
          <a:blip r:embed="rId3">
            <a:alphaModFix/>
          </a:blip>
          <a:srcRect b="0" l="0" r="0" t="0"/>
          <a:stretch/>
        </p:blipFill>
        <p:spPr>
          <a:xfrm>
            <a:off x="2265713" y="1604100"/>
            <a:ext cx="1481667" cy="1412721"/>
          </a:xfrm>
          <a:prstGeom prst="rect">
            <a:avLst/>
          </a:prstGeom>
          <a:noFill/>
          <a:ln>
            <a:noFill/>
          </a:ln>
        </p:spPr>
      </p:pic>
      <p:pic>
        <p:nvPicPr>
          <p:cNvPr id="198" name="Google Shape;198;p17"/>
          <p:cNvPicPr preferRelativeResize="0"/>
          <p:nvPr/>
        </p:nvPicPr>
        <p:blipFill rotWithShape="1">
          <a:blip r:embed="rId4">
            <a:alphaModFix/>
          </a:blip>
          <a:srcRect b="0" l="0" r="0" t="0"/>
          <a:stretch/>
        </p:blipFill>
        <p:spPr>
          <a:xfrm>
            <a:off x="5820596" y="1553725"/>
            <a:ext cx="1481667" cy="1412721"/>
          </a:xfrm>
          <a:prstGeom prst="rect">
            <a:avLst/>
          </a:prstGeom>
          <a:noFill/>
          <a:ln>
            <a:noFill/>
          </a:ln>
        </p:spPr>
      </p:pic>
      <p:sp>
        <p:nvSpPr>
          <p:cNvPr id="199" name="Google Shape;199;p17"/>
          <p:cNvSpPr txBox="1"/>
          <p:nvPr/>
        </p:nvSpPr>
        <p:spPr>
          <a:xfrm>
            <a:off x="2225800" y="3174275"/>
            <a:ext cx="1561500" cy="4155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2"/>
                </a:solidFill>
                <a:latin typeface="Arial"/>
                <a:ea typeface="Arial"/>
                <a:cs typeface="Arial"/>
                <a:sym typeface="Arial"/>
              </a:rPr>
              <a:t>Minimized cost</a:t>
            </a:r>
            <a:endParaRPr b="1" i="0" sz="1500" u="none" cap="none" strike="noStrike">
              <a:solidFill>
                <a:schemeClr val="dk2"/>
              </a:solidFill>
              <a:latin typeface="Arial"/>
              <a:ea typeface="Arial"/>
              <a:cs typeface="Arial"/>
              <a:sym typeface="Arial"/>
            </a:endParaRPr>
          </a:p>
        </p:txBody>
      </p:sp>
      <p:sp>
        <p:nvSpPr>
          <p:cNvPr id="200" name="Google Shape;200;p17"/>
          <p:cNvSpPr txBox="1"/>
          <p:nvPr/>
        </p:nvSpPr>
        <p:spPr>
          <a:xfrm>
            <a:off x="5820600" y="3136025"/>
            <a:ext cx="1639800" cy="4155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2"/>
                </a:solidFill>
                <a:latin typeface="Arial"/>
                <a:ea typeface="Arial"/>
                <a:cs typeface="Arial"/>
                <a:sym typeface="Arial"/>
              </a:rPr>
              <a:t>Increased price</a:t>
            </a:r>
            <a:endParaRPr b="1" i="0" sz="1500" u="none" cap="none" strike="noStrike">
              <a:solidFill>
                <a:schemeClr val="dk2"/>
              </a:solidFill>
              <a:latin typeface="Arial"/>
              <a:ea typeface="Arial"/>
              <a:cs typeface="Arial"/>
              <a:sym typeface="Arial"/>
            </a:endParaRPr>
          </a:p>
        </p:txBody>
      </p:sp>
      <p:sp>
        <p:nvSpPr>
          <p:cNvPr id="201" name="Google Shape;201;p17"/>
          <p:cNvSpPr txBox="1"/>
          <p:nvPr/>
        </p:nvSpPr>
        <p:spPr>
          <a:xfrm>
            <a:off x="2122200" y="3975800"/>
            <a:ext cx="53382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Each of it has its own benefits and downside. We suggest for </a:t>
            </a:r>
            <a:r>
              <a:rPr b="1" i="0" lang="en" sz="1400" u="none" cap="none" strike="noStrike">
                <a:solidFill>
                  <a:schemeClr val="dk2"/>
                </a:solidFill>
                <a:latin typeface="Arial"/>
                <a:ea typeface="Arial"/>
                <a:cs typeface="Arial"/>
                <a:sym typeface="Arial"/>
              </a:rPr>
              <a:t>further analysis </a:t>
            </a:r>
            <a:r>
              <a:rPr b="0" i="0" lang="en" sz="1400" u="none" cap="none" strike="noStrike">
                <a:solidFill>
                  <a:schemeClr val="dk2"/>
                </a:solidFill>
                <a:latin typeface="Arial"/>
                <a:ea typeface="Arial"/>
                <a:cs typeface="Arial"/>
                <a:sym typeface="Arial"/>
              </a:rPr>
              <a:t>with other stakeholders to create the best possible solutions out of these two. </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8"/>
          <p:cNvPicPr preferRelativeResize="0"/>
          <p:nvPr/>
        </p:nvPicPr>
        <p:blipFill rotWithShape="1">
          <a:blip r:embed="rId3">
            <a:alphaModFix/>
          </a:blip>
          <a:srcRect b="15604" l="0" r="0" t="0"/>
          <a:stretch/>
        </p:blipFill>
        <p:spPr>
          <a:xfrm>
            <a:off x="0" y="0"/>
            <a:ext cx="9144004" cy="5143501"/>
          </a:xfrm>
          <a:prstGeom prst="rect">
            <a:avLst/>
          </a:prstGeom>
          <a:noFill/>
          <a:ln>
            <a:noFill/>
          </a:ln>
        </p:spPr>
      </p:pic>
      <p:sp>
        <p:nvSpPr>
          <p:cNvPr id="207" name="Google Shape;207;p18"/>
          <p:cNvSpPr/>
          <p:nvPr/>
        </p:nvSpPr>
        <p:spPr>
          <a:xfrm>
            <a:off x="0" y="-6900"/>
            <a:ext cx="9144000" cy="5157300"/>
          </a:xfrm>
          <a:prstGeom prst="rect">
            <a:avLst/>
          </a:prstGeom>
          <a:solidFill>
            <a:srgbClr val="18919B">
              <a:alpha val="7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pic>
        <p:nvPicPr>
          <p:cNvPr id="209" name="Google Shape;209;p18"/>
          <p:cNvPicPr preferRelativeResize="0"/>
          <p:nvPr/>
        </p:nvPicPr>
        <p:blipFill rotWithShape="1">
          <a:blip r:embed="rId4">
            <a:alphaModFix/>
          </a:blip>
          <a:srcRect b="36588" l="20890" r="19610" t="40500"/>
          <a:stretch/>
        </p:blipFill>
        <p:spPr>
          <a:xfrm>
            <a:off x="8333975" y="4803800"/>
            <a:ext cx="682624" cy="262800"/>
          </a:xfrm>
          <a:prstGeom prst="rect">
            <a:avLst/>
          </a:prstGeom>
          <a:noFill/>
          <a:ln>
            <a:noFill/>
          </a:ln>
        </p:spPr>
      </p:pic>
      <p:sp>
        <p:nvSpPr>
          <p:cNvPr id="210" name="Google Shape;210;p18"/>
          <p:cNvSpPr txBox="1"/>
          <p:nvPr/>
        </p:nvSpPr>
        <p:spPr>
          <a:xfrm>
            <a:off x="359325" y="1494300"/>
            <a:ext cx="80619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400"/>
              <a:buFont typeface="Arial"/>
              <a:buNone/>
            </a:pPr>
            <a:r>
              <a:rPr b="1" i="0" lang="en" sz="6400" u="none" cap="none" strike="noStrike">
                <a:solidFill>
                  <a:schemeClr val="lt1"/>
                </a:solidFill>
                <a:latin typeface="Roboto"/>
                <a:ea typeface="Roboto"/>
                <a:cs typeface="Roboto"/>
                <a:sym typeface="Roboto"/>
              </a:rPr>
              <a:t>Thank You!</a:t>
            </a:r>
            <a:endParaRPr b="1" i="0" sz="6400" u="none" cap="none" strike="noStrike">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1628575" y="2099075"/>
            <a:ext cx="6444000" cy="505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 sz="3200">
                <a:solidFill>
                  <a:schemeClr val="lt1"/>
                </a:solidFill>
                <a:highlight>
                  <a:srgbClr val="18919B"/>
                </a:highlight>
                <a:latin typeface="Roboto"/>
                <a:ea typeface="Roboto"/>
                <a:cs typeface="Roboto"/>
                <a:sym typeface="Roboto"/>
              </a:rPr>
              <a:t>Mini Task</a:t>
            </a:r>
            <a:endParaRPr sz="3200">
              <a:solidFill>
                <a:srgbClr val="18919B"/>
              </a:solidFill>
              <a:highlight>
                <a:schemeClr val="lt1"/>
              </a:highlight>
              <a:latin typeface="Roboto"/>
              <a:ea typeface="Roboto"/>
              <a:cs typeface="Roboto"/>
              <a:sym typeface="Roboto"/>
            </a:endParaRPr>
          </a:p>
        </p:txBody>
      </p:sp>
      <p:sp>
        <p:nvSpPr>
          <p:cNvPr id="75" name="Google Shape;75;p2"/>
          <p:cNvSpPr txBox="1"/>
          <p:nvPr>
            <p:ph idx="11" type="ftr"/>
          </p:nvPr>
        </p:nvSpPr>
        <p:spPr>
          <a:xfrm>
            <a:off x="285800" y="4722625"/>
            <a:ext cx="1471800" cy="1764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type="title"/>
          </p:nvPr>
        </p:nvSpPr>
        <p:spPr>
          <a:xfrm>
            <a:off x="602350" y="366075"/>
            <a:ext cx="7506900" cy="33249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 sz="1800">
                <a:latin typeface="Roboto"/>
                <a:ea typeface="Roboto"/>
                <a:cs typeface="Roboto"/>
                <a:sym typeface="Roboto"/>
              </a:rPr>
              <a:t>Task #0</a:t>
            </a:r>
            <a:endParaRPr sz="1800">
              <a:solidFill>
                <a:srgbClr val="18919B"/>
              </a:solidFill>
              <a:latin typeface="Roboto"/>
              <a:ea typeface="Roboto"/>
              <a:cs typeface="Roboto"/>
              <a:sym typeface="Roboto"/>
            </a:endParaRPr>
          </a:p>
          <a:p>
            <a:pPr indent="0" lvl="0" marL="0" rtl="0" algn="l">
              <a:lnSpc>
                <a:spcPct val="100000"/>
              </a:lnSpc>
              <a:spcBef>
                <a:spcPts val="0"/>
              </a:spcBef>
              <a:spcAft>
                <a:spcPts val="0"/>
              </a:spcAft>
              <a:buSzPts val="1400"/>
              <a:buNone/>
            </a:pPr>
            <a:r>
              <a:rPr b="0" lang="en" sz="1800">
                <a:solidFill>
                  <a:schemeClr val="dk1"/>
                </a:solidFill>
                <a:latin typeface="Roboto"/>
                <a:ea typeface="Roboto"/>
                <a:cs typeface="Roboto"/>
                <a:sym typeface="Roboto"/>
              </a:rPr>
              <a:t>Please create a minimum of 3 data visualization based on this </a:t>
            </a:r>
            <a:r>
              <a:rPr b="0" lang="en" sz="1800" u="sng">
                <a:solidFill>
                  <a:schemeClr val="accent5"/>
                </a:solidFill>
                <a:latin typeface="Roboto"/>
                <a:ea typeface="Roboto"/>
                <a:cs typeface="Roboto"/>
                <a:sym typeface="Roboto"/>
                <a:hlinkClick r:id="rId3">
                  <a:extLst>
                    <a:ext uri="{A12FA001-AC4F-418D-AE19-62706E023703}">
                      <ahyp:hlinkClr val="tx"/>
                    </a:ext>
                  </a:extLst>
                </a:hlinkClick>
              </a:rPr>
              <a:t>Sales Data</a:t>
            </a:r>
            <a:endParaRPr b="0" sz="18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b="0" sz="18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b="0" sz="18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rPr lang="en" sz="1800">
                <a:latin typeface="Roboto"/>
                <a:ea typeface="Roboto"/>
                <a:cs typeface="Roboto"/>
                <a:sym typeface="Roboto"/>
              </a:rPr>
              <a:t>Main task #1</a:t>
            </a:r>
            <a:br>
              <a:rPr lang="en" sz="1800">
                <a:solidFill>
                  <a:schemeClr val="dk1"/>
                </a:solidFill>
                <a:latin typeface="Roboto"/>
                <a:ea typeface="Roboto"/>
                <a:cs typeface="Roboto"/>
                <a:sym typeface="Roboto"/>
              </a:rPr>
            </a:br>
            <a:r>
              <a:rPr b="0" lang="en" sz="1800">
                <a:solidFill>
                  <a:schemeClr val="dk1"/>
                </a:solidFill>
                <a:latin typeface="Roboto"/>
                <a:ea typeface="Roboto"/>
                <a:cs typeface="Roboto"/>
                <a:sym typeface="Roboto"/>
              </a:rPr>
              <a:t>Please create a dashboard based on one of your data visualization.  </a:t>
            </a:r>
            <a:endParaRPr b="0" sz="18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b="0" sz="18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rPr lang="en" sz="1800">
                <a:latin typeface="Roboto"/>
                <a:ea typeface="Roboto"/>
                <a:cs typeface="Roboto"/>
                <a:sym typeface="Roboto"/>
              </a:rPr>
              <a:t>Main </a:t>
            </a:r>
            <a:r>
              <a:rPr lang="en" sz="1800">
                <a:solidFill>
                  <a:srgbClr val="18919B"/>
                </a:solidFill>
                <a:latin typeface="Roboto"/>
                <a:ea typeface="Roboto"/>
                <a:cs typeface="Roboto"/>
                <a:sym typeface="Roboto"/>
              </a:rPr>
              <a:t>task #</a:t>
            </a:r>
            <a:r>
              <a:rPr lang="en" sz="1800">
                <a:latin typeface="Roboto"/>
                <a:ea typeface="Roboto"/>
                <a:cs typeface="Roboto"/>
                <a:sym typeface="Roboto"/>
              </a:rPr>
              <a:t>2</a:t>
            </a:r>
            <a:br>
              <a:rPr lang="en" sz="1800">
                <a:solidFill>
                  <a:schemeClr val="dk1"/>
                </a:solidFill>
                <a:latin typeface="Roboto"/>
                <a:ea typeface="Roboto"/>
                <a:cs typeface="Roboto"/>
                <a:sym typeface="Roboto"/>
              </a:rPr>
            </a:br>
            <a:r>
              <a:rPr b="0" lang="en" sz="1800">
                <a:solidFill>
                  <a:schemeClr val="dk1"/>
                </a:solidFill>
                <a:latin typeface="Roboto"/>
                <a:ea typeface="Roboto"/>
                <a:cs typeface="Roboto"/>
                <a:sym typeface="Roboto"/>
              </a:rPr>
              <a:t>Also create a storyline based on your visualization of your findings (it could be all three or it could be only one of your visualization). </a:t>
            </a:r>
            <a:endParaRPr b="0" sz="1800">
              <a:solidFill>
                <a:schemeClr val="dk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b="0" sz="18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b="0" sz="18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type="title"/>
          </p:nvPr>
        </p:nvSpPr>
        <p:spPr>
          <a:xfrm>
            <a:off x="1628575" y="2099075"/>
            <a:ext cx="6444000" cy="997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 sz="3200">
                <a:solidFill>
                  <a:schemeClr val="lt1"/>
                </a:solidFill>
                <a:highlight>
                  <a:srgbClr val="18919B"/>
                </a:highlight>
                <a:latin typeface="Roboto"/>
                <a:ea typeface="Roboto"/>
                <a:cs typeface="Roboto"/>
                <a:sym typeface="Roboto"/>
              </a:rPr>
              <a:t>Task #0</a:t>
            </a:r>
            <a:endParaRPr sz="3200">
              <a:solidFill>
                <a:schemeClr val="lt1"/>
              </a:solidFill>
              <a:highlight>
                <a:srgbClr val="18919B"/>
              </a:highlight>
              <a:latin typeface="Roboto"/>
              <a:ea typeface="Roboto"/>
              <a:cs typeface="Roboto"/>
              <a:sym typeface="Roboto"/>
            </a:endParaRPr>
          </a:p>
          <a:p>
            <a:pPr indent="0" lvl="0" marL="12700" rtl="0" algn="ctr">
              <a:lnSpc>
                <a:spcPct val="100000"/>
              </a:lnSpc>
              <a:spcBef>
                <a:spcPts val="0"/>
              </a:spcBef>
              <a:spcAft>
                <a:spcPts val="0"/>
              </a:spcAft>
              <a:buSzPts val="1400"/>
              <a:buNone/>
            </a:pPr>
            <a:r>
              <a:rPr lang="en" sz="3200">
                <a:highlight>
                  <a:schemeClr val="lt1"/>
                </a:highlight>
                <a:latin typeface="Roboto"/>
                <a:ea typeface="Roboto"/>
                <a:cs typeface="Roboto"/>
                <a:sym typeface="Roboto"/>
              </a:rPr>
              <a:t>Example</a:t>
            </a:r>
            <a:endParaRPr sz="3200">
              <a:solidFill>
                <a:srgbClr val="18919B"/>
              </a:solidFill>
              <a:highlight>
                <a:schemeClr val="lt1"/>
              </a:highlight>
              <a:latin typeface="Roboto"/>
              <a:ea typeface="Roboto"/>
              <a:cs typeface="Roboto"/>
              <a:sym typeface="Roboto"/>
            </a:endParaRPr>
          </a:p>
        </p:txBody>
      </p:sp>
      <p:sp>
        <p:nvSpPr>
          <p:cNvPr id="86" name="Google Shape;86;p4"/>
          <p:cNvSpPr txBox="1"/>
          <p:nvPr>
            <p:ph idx="11" type="ftr"/>
          </p:nvPr>
        </p:nvSpPr>
        <p:spPr>
          <a:xfrm>
            <a:off x="285800" y="4722625"/>
            <a:ext cx="1471800" cy="1764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ph type="title"/>
          </p:nvPr>
        </p:nvSpPr>
        <p:spPr>
          <a:xfrm>
            <a:off x="602350" y="366075"/>
            <a:ext cx="7506900" cy="277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 sz="1800">
                <a:latin typeface="Roboto"/>
                <a:ea typeface="Roboto"/>
                <a:cs typeface="Roboto"/>
                <a:sym typeface="Roboto"/>
              </a:rPr>
              <a:t>Viz #1: Trend of Sales per Kuarter</a:t>
            </a:r>
            <a:endParaRPr b="0" sz="1800">
              <a:solidFill>
                <a:schemeClr val="dk1"/>
              </a:solidFill>
              <a:latin typeface="Roboto"/>
              <a:ea typeface="Roboto"/>
              <a:cs typeface="Roboto"/>
              <a:sym typeface="Roboto"/>
            </a:endParaRPr>
          </a:p>
        </p:txBody>
      </p:sp>
      <p:pic>
        <p:nvPicPr>
          <p:cNvPr id="92" name="Google Shape;92;p5"/>
          <p:cNvPicPr preferRelativeResize="0"/>
          <p:nvPr/>
        </p:nvPicPr>
        <p:blipFill>
          <a:blip r:embed="rId3">
            <a:alphaModFix/>
          </a:blip>
          <a:stretch>
            <a:fillRect/>
          </a:stretch>
        </p:blipFill>
        <p:spPr>
          <a:xfrm>
            <a:off x="602350" y="949775"/>
            <a:ext cx="8180250" cy="37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txBox="1"/>
          <p:nvPr>
            <p:ph type="title"/>
          </p:nvPr>
        </p:nvSpPr>
        <p:spPr>
          <a:xfrm>
            <a:off x="602350" y="366075"/>
            <a:ext cx="7506900" cy="277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 sz="1800">
                <a:latin typeface="Roboto"/>
                <a:ea typeface="Roboto"/>
                <a:cs typeface="Roboto"/>
                <a:sym typeface="Roboto"/>
              </a:rPr>
              <a:t>Viz #2: Total Profit Berdasarkan Category</a:t>
            </a:r>
            <a:endParaRPr b="0" sz="1800">
              <a:solidFill>
                <a:schemeClr val="dk1"/>
              </a:solidFill>
              <a:latin typeface="Roboto"/>
              <a:ea typeface="Roboto"/>
              <a:cs typeface="Roboto"/>
              <a:sym typeface="Roboto"/>
            </a:endParaRPr>
          </a:p>
        </p:txBody>
      </p:sp>
      <p:pic>
        <p:nvPicPr>
          <p:cNvPr id="98" name="Google Shape;98;p6"/>
          <p:cNvPicPr preferRelativeResize="0"/>
          <p:nvPr/>
        </p:nvPicPr>
        <p:blipFill>
          <a:blip r:embed="rId3">
            <a:alphaModFix/>
          </a:blip>
          <a:stretch>
            <a:fillRect/>
          </a:stretch>
        </p:blipFill>
        <p:spPr>
          <a:xfrm>
            <a:off x="602350" y="991800"/>
            <a:ext cx="8082200" cy="391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7"/>
          <p:cNvSpPr txBox="1"/>
          <p:nvPr>
            <p:ph type="title"/>
          </p:nvPr>
        </p:nvSpPr>
        <p:spPr>
          <a:xfrm>
            <a:off x="602350" y="366075"/>
            <a:ext cx="7506900" cy="277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 sz="1800">
                <a:latin typeface="Roboto"/>
                <a:ea typeface="Roboto"/>
                <a:cs typeface="Roboto"/>
                <a:sym typeface="Roboto"/>
              </a:rPr>
              <a:t>Viz #3: Total Quantity by MasterData Sub-Category</a:t>
            </a:r>
            <a:endParaRPr b="0" sz="1800">
              <a:solidFill>
                <a:schemeClr val="dk1"/>
              </a:solidFill>
              <a:latin typeface="Roboto"/>
              <a:ea typeface="Roboto"/>
              <a:cs typeface="Roboto"/>
              <a:sym typeface="Roboto"/>
            </a:endParaRPr>
          </a:p>
        </p:txBody>
      </p:sp>
      <p:pic>
        <p:nvPicPr>
          <p:cNvPr id="104" name="Google Shape;104;p7"/>
          <p:cNvPicPr preferRelativeResize="0"/>
          <p:nvPr/>
        </p:nvPicPr>
        <p:blipFill>
          <a:blip r:embed="rId3">
            <a:alphaModFix/>
          </a:blip>
          <a:stretch>
            <a:fillRect/>
          </a:stretch>
        </p:blipFill>
        <p:spPr>
          <a:xfrm>
            <a:off x="602350" y="977775"/>
            <a:ext cx="8138250" cy="395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txBox="1"/>
          <p:nvPr>
            <p:ph type="title"/>
          </p:nvPr>
        </p:nvSpPr>
        <p:spPr>
          <a:xfrm>
            <a:off x="1628575" y="2099075"/>
            <a:ext cx="6444000" cy="9978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SzPts val="1400"/>
              <a:buNone/>
            </a:pPr>
            <a:r>
              <a:rPr lang="en" sz="3200">
                <a:solidFill>
                  <a:schemeClr val="lt1"/>
                </a:solidFill>
                <a:highlight>
                  <a:srgbClr val="18919B"/>
                </a:highlight>
                <a:latin typeface="Roboto"/>
                <a:ea typeface="Roboto"/>
                <a:cs typeface="Roboto"/>
                <a:sym typeface="Roboto"/>
              </a:rPr>
              <a:t>Main Task #1: Dashboard</a:t>
            </a:r>
            <a:endParaRPr sz="3200">
              <a:solidFill>
                <a:schemeClr val="lt1"/>
              </a:solidFill>
              <a:highlight>
                <a:srgbClr val="18919B"/>
              </a:highlight>
              <a:latin typeface="Roboto"/>
              <a:ea typeface="Roboto"/>
              <a:cs typeface="Roboto"/>
              <a:sym typeface="Roboto"/>
            </a:endParaRPr>
          </a:p>
          <a:p>
            <a:pPr indent="0" lvl="0" marL="12700" rtl="0" algn="ctr">
              <a:lnSpc>
                <a:spcPct val="100000"/>
              </a:lnSpc>
              <a:spcBef>
                <a:spcPts val="0"/>
              </a:spcBef>
              <a:spcAft>
                <a:spcPts val="0"/>
              </a:spcAft>
              <a:buSzPts val="1400"/>
              <a:buNone/>
            </a:pPr>
            <a:r>
              <a:rPr lang="en" sz="3200">
                <a:highlight>
                  <a:schemeClr val="lt1"/>
                </a:highlight>
                <a:latin typeface="Roboto"/>
                <a:ea typeface="Roboto"/>
                <a:cs typeface="Roboto"/>
                <a:sym typeface="Roboto"/>
              </a:rPr>
              <a:t>Example</a:t>
            </a:r>
            <a:endParaRPr sz="3200">
              <a:solidFill>
                <a:srgbClr val="18919B"/>
              </a:solidFill>
              <a:highlight>
                <a:schemeClr val="lt1"/>
              </a:highlight>
              <a:latin typeface="Roboto"/>
              <a:ea typeface="Roboto"/>
              <a:cs typeface="Roboto"/>
              <a:sym typeface="Roboto"/>
            </a:endParaRPr>
          </a:p>
        </p:txBody>
      </p:sp>
      <p:sp>
        <p:nvSpPr>
          <p:cNvPr id="110" name="Google Shape;110;p8"/>
          <p:cNvSpPr txBox="1"/>
          <p:nvPr>
            <p:ph idx="11" type="ftr"/>
          </p:nvPr>
        </p:nvSpPr>
        <p:spPr>
          <a:xfrm>
            <a:off x="285800" y="4722625"/>
            <a:ext cx="1471800" cy="1764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9"/>
          <p:cNvSpPr txBox="1"/>
          <p:nvPr>
            <p:ph idx="11" type="ftr"/>
          </p:nvPr>
        </p:nvSpPr>
        <p:spPr>
          <a:xfrm>
            <a:off x="285800" y="4722625"/>
            <a:ext cx="1471800" cy="176400"/>
          </a:xfrm>
          <a:prstGeom prst="rect">
            <a:avLst/>
          </a:prstGeom>
          <a:noFill/>
          <a:ln>
            <a:noFill/>
          </a:ln>
        </p:spPr>
        <p:txBody>
          <a:bodyPr anchorCtr="0" anchor="t" bIns="0" lIns="0" spcFirstLastPara="1" rIns="0" wrap="square" tIns="6975">
            <a:spAutoFit/>
          </a:bodyPr>
          <a:lstStyle/>
          <a:p>
            <a:pPr indent="0" lvl="0" marL="12700" rtl="0" algn="l">
              <a:lnSpc>
                <a:spcPct val="100000"/>
              </a:lnSpc>
              <a:spcBef>
                <a:spcPts val="0"/>
              </a:spcBef>
              <a:spcAft>
                <a:spcPts val="0"/>
              </a:spcAft>
              <a:buSzPts val="1400"/>
              <a:buNone/>
            </a:pPr>
            <a:r>
              <a:rPr lang="en"/>
              <a:t>#RintisKarirImpian</a:t>
            </a:r>
            <a:endParaRPr/>
          </a:p>
        </p:txBody>
      </p:sp>
      <p:sp>
        <p:nvSpPr>
          <p:cNvPr id="116" name="Google Shape;116;p9"/>
          <p:cNvSpPr txBox="1"/>
          <p:nvPr/>
        </p:nvSpPr>
        <p:spPr>
          <a:xfrm>
            <a:off x="203950" y="398525"/>
            <a:ext cx="2391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chemeClr val="dk2"/>
                </a:solidFill>
                <a:latin typeface="Arial"/>
                <a:ea typeface="Arial"/>
                <a:cs typeface="Arial"/>
                <a:sym typeface="Arial"/>
              </a:rPr>
              <a:t>Sales Dashboard</a:t>
            </a:r>
            <a:endParaRPr b="1" i="0" sz="1800" u="sng"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Arial"/>
                <a:ea typeface="Arial"/>
                <a:cs typeface="Arial"/>
                <a:sym typeface="Arial"/>
              </a:rPr>
              <a:t>Click </a:t>
            </a:r>
            <a:r>
              <a:rPr b="0" i="0" lang="en" sz="1800" u="sng" cap="none" strike="noStrike">
                <a:solidFill>
                  <a:schemeClr val="hlink"/>
                </a:solidFill>
                <a:latin typeface="Arial"/>
                <a:ea typeface="Arial"/>
                <a:cs typeface="Arial"/>
                <a:sym typeface="Arial"/>
                <a:hlinkClick r:id="rId3"/>
              </a:rPr>
              <a:t>here</a:t>
            </a:r>
            <a:r>
              <a:rPr b="0" i="0" lang="en" sz="1800" u="none" cap="none" strike="noStrike">
                <a:solidFill>
                  <a:schemeClr val="dk2"/>
                </a:solidFill>
                <a:latin typeface="Arial"/>
                <a:ea typeface="Arial"/>
                <a:cs typeface="Arial"/>
                <a:sym typeface="Arial"/>
              </a:rPr>
              <a:t> to see.</a:t>
            </a:r>
            <a:endParaRPr b="0" i="0" sz="1800" u="none" cap="none" strike="noStrike">
              <a:solidFill>
                <a:schemeClr val="dk2"/>
              </a:solidFill>
              <a:latin typeface="Arial"/>
              <a:ea typeface="Arial"/>
              <a:cs typeface="Arial"/>
              <a:sym typeface="Arial"/>
            </a:endParaRPr>
          </a:p>
        </p:txBody>
      </p:sp>
      <p:pic>
        <p:nvPicPr>
          <p:cNvPr id="117" name="Google Shape;117;p9"/>
          <p:cNvPicPr preferRelativeResize="0"/>
          <p:nvPr/>
        </p:nvPicPr>
        <p:blipFill>
          <a:blip r:embed="rId4">
            <a:alphaModFix/>
          </a:blip>
          <a:stretch>
            <a:fillRect/>
          </a:stretch>
        </p:blipFill>
        <p:spPr>
          <a:xfrm>
            <a:off x="2747350" y="152400"/>
            <a:ext cx="4569360"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